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67" r:id="rId2"/>
    <p:sldId id="2539" r:id="rId3"/>
    <p:sldId id="2541" r:id="rId4"/>
    <p:sldId id="2542" r:id="rId5"/>
    <p:sldId id="2543" r:id="rId6"/>
    <p:sldId id="2544" r:id="rId7"/>
    <p:sldId id="2555" r:id="rId8"/>
    <p:sldId id="2545" r:id="rId9"/>
    <p:sldId id="2556" r:id="rId10"/>
    <p:sldId id="2557" r:id="rId11"/>
    <p:sldId id="2558" r:id="rId12"/>
    <p:sldId id="2546" r:id="rId13"/>
    <p:sldId id="2548" r:id="rId14"/>
    <p:sldId id="2549" r:id="rId15"/>
    <p:sldId id="2561" r:id="rId16"/>
    <p:sldId id="2564" r:id="rId17"/>
    <p:sldId id="2565" r:id="rId18"/>
    <p:sldId id="2566" r:id="rId19"/>
    <p:sldId id="2551" r:id="rId20"/>
    <p:sldId id="2553" r:id="rId21"/>
    <p:sldId id="2554" r:id="rId22"/>
    <p:sldId id="2567" r:id="rId23"/>
    <p:sldId id="2568" r:id="rId24"/>
    <p:sldId id="2570" r:id="rId25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502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bin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556870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第20章　数据的整理与初步处理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20.1　平均数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加权平均数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821" name="yt_shape_12821"/>
              <p:cNvSpPr txBox="1"/>
              <p:nvPr/>
            </p:nvSpPr>
            <p:spPr>
              <a:xfrm>
                <a:off x="540000" y="1055322"/>
                <a:ext cx="7179851" cy="4387355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由题意可得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甲的最终成绩为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𝟖𝟔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𝟗𝟎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𝟗𝟔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乙的最终成绩为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𝟖𝟖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91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乙的成绩比甲的高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乙将被录用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2821" name="yt_shape_12821" descr="{&quot;rangeId&quot;:33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055322"/>
                <a:ext cx="7179851" cy="4387355"/>
              </a:xfrm>
              <a:prstGeom prst="rect">
                <a:avLst/>
              </a:prstGeom>
              <a:blipFill>
                <a:blip r:embed="rId2"/>
                <a:stretch>
                  <a:fillRect l="-3908" t="-3750" r="-3229" b="-54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21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3" name="yt_shape_12823"/>
          <p:cNvSpPr txBox="1"/>
          <p:nvPr/>
        </p:nvSpPr>
        <p:spPr>
          <a:xfrm>
            <a:off x="540120" y="540000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若公司根据经营性质和岗位要求认为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ee90a"/>
              </a:rPr>
              <a:t>面试成绩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中形体占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口才占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笔试成绩中专业水平占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06fd3"/>
              </a:rPr>
              <a:t>35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创新能力占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那么你认为该公司应该录用谁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p:sp>
        <p:nvSpPr>
          <p:cNvPr id="12824" name="yt_shape_12824"/>
          <p:cNvSpPr txBox="1"/>
          <p:nvPr/>
        </p:nvSpPr>
        <p:spPr>
          <a:xfrm>
            <a:off x="540119" y="2252781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由题意可得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甲的最终成绩为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86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96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2_7e088"/>
              </a:rPr>
              <a:t>％＋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乙的最终成绩为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2_4f83b"/>
              </a:rPr>
              <a:t>％＋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93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甲的成绩比乙的高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应该录用甲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8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8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8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8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8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8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8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2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6" name="yt_shape_12826"/>
          <p:cNvSpPr txBox="1"/>
          <p:nvPr/>
        </p:nvSpPr>
        <p:spPr>
          <a:xfrm>
            <a:off x="4393046" y="54000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2825" name="yt_image_12825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:p14="http://schemas.microsoft.com/office/powerpoint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57573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28" name="yt_shape_12828"/>
          <p:cNvSpPr txBox="1"/>
          <p:nvPr/>
        </p:nvSpPr>
        <p:spPr>
          <a:xfrm>
            <a:off x="540119" y="105504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某老师为了解学生周末学习时间的情况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88038"/>
              </a:rPr>
              <a:t>在所任班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级中随机调查了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18fac"/>
              </a:rPr>
              <a:t>绘成如图所示的条形统计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名学生周末学习的平均时间是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832" name="yt_table_12832_skip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471254"/>
              </p:ext>
            </p:extLst>
          </p:nvPr>
        </p:nvGraphicFramePr>
        <p:xfrm>
          <a:off x="540085" y="2780955"/>
          <a:ext cx="8436115" cy="548640"/>
        </p:xfrm>
        <a:graphic>
          <a:graphicData uri="http://schemas.openxmlformats.org/drawingml/2006/table">
            <a:tbl>
              <a:tblPr/>
              <a:tblGrid>
                <a:gridCol w="2304218">
                  <a:extLst>
                    <a:ext uri="{9D8B030D-6E8A-4147-A177-3AD203B41FA5}">
                      <a16:colId xmlns:a16="http://schemas.microsoft.com/office/drawing/2014/main" val="10314"/>
                    </a:ext>
                  </a:extLst>
                </a:gridCol>
                <a:gridCol w="2283508">
                  <a:extLst>
                    <a:ext uri="{9D8B030D-6E8A-4147-A177-3AD203B41FA5}">
                      <a16:colId xmlns:a16="http://schemas.microsoft.com/office/drawing/2014/main" val="10315"/>
                    </a:ext>
                  </a:extLst>
                </a:gridCol>
                <a:gridCol w="2304218">
                  <a:extLst>
                    <a:ext uri="{9D8B030D-6E8A-4147-A177-3AD203B41FA5}">
                      <a16:colId xmlns:a16="http://schemas.microsoft.com/office/drawing/2014/main" val="10316"/>
                    </a:ext>
                  </a:extLst>
                </a:gridCol>
                <a:gridCol w="1544171">
                  <a:extLst>
                    <a:ext uri="{9D8B030D-6E8A-4147-A177-3AD203B41FA5}">
                      <a16:colId xmlns:a16="http://schemas.microsoft.com/office/drawing/2014/main" val="10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h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h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h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h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08"/>
                  </a:ext>
                </a:extLst>
              </a:tr>
            </a:tbl>
          </a:graphicData>
        </a:graphic>
      </p:graphicFrame>
      <p:grpSp>
        <p:nvGrpSpPr>
          <p:cNvPr id="12829" name="yt_shape_12829_skip" title="H_268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11890" y="3319625"/>
            <a:ext cx="4014632" cy="2727374"/>
            <a:chOff x="0" y="0"/>
            <a:chExt cx="4857705" cy="3300123"/>
          </a:xfrm>
        </p:grpSpPr>
        <p:pic>
          <p:nvPicPr>
            <p:cNvPr id="2" name="yt_image_12829">
              <a:extLst>
                <a:ext uri="">
  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4857705" cy="2825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831" name="yt_shape_12831" descr="{&quot;rangeId&quot;:0,&quot;IgnoreLineSpacing&quot;:1}"/>
            <p:cNvSpPr txBox="1"/>
            <p:nvPr/>
          </p:nvSpPr>
          <p:spPr>
            <a:xfrm>
              <a:off x="697008" y="27461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7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DD72EF1-625E-01B2-DCFC-2A080392B282}"/>
              </a:ext>
            </a:extLst>
          </p:cNvPr>
          <p:cNvSpPr txBox="1"/>
          <p:nvPr/>
        </p:nvSpPr>
        <p:spPr>
          <a:xfrm>
            <a:off x="9624271" y="2105520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4" name="yt_shape_12834"/>
          <p:cNvSpPr txBox="1"/>
          <p:nvPr/>
        </p:nvSpPr>
        <p:spPr>
          <a:xfrm>
            <a:off x="540120" y="540000"/>
            <a:ext cx="1124427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某校把学生的纸笔测试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实践能力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17132"/>
              </a:rPr>
              <a:t>成长纪录三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17132"/>
              </a:rPr>
              <a:t>项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成绩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分别按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％、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％、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e0742"/>
              </a:rPr>
              <a:t>的比例计入学期总评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e0742"/>
              </a:rPr>
              <a:t>成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绩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分以上为优秀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1fbcf"/>
              </a:rPr>
              <a:t>丙三人的各项成绩如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1fbcf"/>
              </a:rPr>
              <a:t>表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）：</a:t>
            </a:r>
          </a:p>
        </p:txBody>
      </p:sp>
      <p:graphicFrame>
        <p:nvGraphicFramePr>
          <p:cNvPr id="12835" name="yt_table_12835" title="H_201.6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554191"/>
              </p:ext>
            </p:extLst>
          </p:nvPr>
        </p:nvGraphicFramePr>
        <p:xfrm>
          <a:off x="540000" y="2060905"/>
          <a:ext cx="11111999" cy="21945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7774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8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8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8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 sz="3000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纸笔测试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实践能力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成长记录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甲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837" name="yt_shape_12837"/>
          <p:cNvSpPr txBox="1"/>
          <p:nvPr/>
        </p:nvSpPr>
        <p:spPr>
          <a:xfrm>
            <a:off x="540000" y="4365065"/>
            <a:ext cx="728244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则学期总评成绩优秀的是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0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6CBCF7F-58A8-F7BE-7934-43910B913590}"/>
              </a:ext>
            </a:extLst>
          </p:cNvPr>
          <p:cNvSpPr txBox="1"/>
          <p:nvPr/>
        </p:nvSpPr>
        <p:spPr>
          <a:xfrm>
            <a:off x="5369699" y="4293060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</a:rPr>
              <a:t>C</a:t>
            </a:r>
            <a:endParaRPr lang="zh-CN" altLang="en-US" sz="3000">
              <a:solidFill>
                <a:srgbClr val="FF0000"/>
              </a:solidFill>
            </a:endParaRPr>
          </a:p>
        </p:txBody>
      </p:sp>
      <p:graphicFrame>
        <p:nvGraphicFramePr>
          <p:cNvPr id="6" name="yt_table_12838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494426"/>
              </p:ext>
            </p:extLst>
          </p:nvPr>
        </p:nvGraphicFramePr>
        <p:xfrm>
          <a:off x="540085" y="4941105"/>
          <a:ext cx="7185660" cy="914400"/>
        </p:xfrm>
        <a:graphic>
          <a:graphicData uri="http://schemas.openxmlformats.org/drawingml/2006/table">
            <a:tbl>
              <a:tblPr/>
              <a:tblGrid>
                <a:gridCol w="3605530">
                  <a:extLst>
                    <a:ext uri="{9D8B030D-6E8A-4147-A177-3AD203B41FA5}">
                      <a16:colId xmlns:a16="http://schemas.microsoft.com/office/drawing/2014/main" val="10327"/>
                    </a:ext>
                  </a:extLst>
                </a:gridCol>
                <a:gridCol w="3580130">
                  <a:extLst>
                    <a:ext uri="{9D8B030D-6E8A-4147-A177-3AD203B41FA5}">
                      <a16:colId xmlns:a16="http://schemas.microsoft.com/office/drawing/2014/main" val="103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乙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丙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乙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丙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0" name="yt_shape_12840"/>
          <p:cNvSpPr txBox="1"/>
          <p:nvPr/>
        </p:nvSpPr>
        <p:spPr>
          <a:xfrm>
            <a:off x="540120" y="756010"/>
            <a:ext cx="11388286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为落实立德树人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发展素质教育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加强美育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e04b3,isEnd"/>
              </a:rPr>
              <a:t>需要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招聘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两位艺术老师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从学历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笔试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fb846,isEnd"/>
              </a:rPr>
              <a:t>上课和现场答辩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fb846,isEnd"/>
              </a:rPr>
              <a:t>四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项目进行测试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以最终得分择优录取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b487b,isEnd"/>
              </a:rPr>
              <a:t>丙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b487b,isEnd"/>
              </a:rPr>
              <a:t>三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应聘者的测试成绩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分制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如表所示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2dec9,isEnd"/>
              </a:rPr>
              <a:t>如果四项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2dec9,isEnd"/>
              </a:rPr>
              <a:t>得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按照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的比例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确定每人的最终得分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498be,isEnd"/>
              </a:rPr>
              <a:t>丙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得分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最高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甲与乙得分相同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分不出谁将被淘汰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b73c5,isEnd"/>
              </a:rPr>
              <a:t>鉴于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教师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行业应在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上课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项目上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权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重大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一些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5cfbb,isEnd"/>
              </a:rPr>
              <a:t>其他项目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5cfbb,isEnd"/>
              </a:rPr>
              <a:t>比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相同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为此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设计了新的计分比例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f625,isEnd"/>
              </a:rPr>
              <a:t>你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f625,isEnd"/>
              </a:rPr>
              <a:t>认为三位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f625,isEnd"/>
              </a:rPr>
              <a:t>应聘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者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</a:t>
            </a:r>
            <a:endParaRPr lang="en-US" altLang="zh-CN" sz="3000" b="1" i="0" u="none" smtClean="0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”“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或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丙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将被淘汰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4CDB125-940C-0309-35E2-D34270A5CA10}"/>
              </a:ext>
            </a:extLst>
          </p:cNvPr>
          <p:cNvSpPr txBox="1"/>
          <p:nvPr/>
        </p:nvSpPr>
        <p:spPr>
          <a:xfrm>
            <a:off x="4151865" y="4437070"/>
            <a:ext cx="10976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</a:rPr>
              <a:t>甲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3000">
              <a:solidFill>
                <a:srgbClr val="FF0000"/>
              </a:solidFill>
            </a:endParaRPr>
          </a:p>
        </p:txBody>
      </p:sp>
      <p:graphicFrame>
        <p:nvGraphicFramePr>
          <p:cNvPr id="4" name="yt_table_12841" title="H_25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243812"/>
              </p:ext>
            </p:extLst>
          </p:nvPr>
        </p:nvGraphicFramePr>
        <p:xfrm>
          <a:off x="6516416" y="3140980"/>
          <a:ext cx="4763944" cy="2743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787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1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17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17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应聘者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甲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学历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笔试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上课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现场答辩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3" name="yt_shape_12843"/>
          <p:cNvSpPr txBox="1"/>
          <p:nvPr/>
        </p:nvSpPr>
        <p:spPr>
          <a:xfrm>
            <a:off x="540120" y="62080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某公司要在甲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乙两人中招聘一名职员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487f8"/>
              </a:rPr>
              <a:t>对两人的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能力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经验这三项进行了测试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各项满分均为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01d4f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成绩高者被录用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47430"/>
              </a:rPr>
              <a:t>乙测试成绩的条形统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计图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4" name="yt_shape_12844" title="H_283.3314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2351740" y="2420930"/>
            <a:ext cx="7169870" cy="3598310"/>
            <a:chOff x="0" y="0"/>
            <a:chExt cx="7169870" cy="3598310"/>
          </a:xfrm>
        </p:grpSpPr>
        <p:pic>
          <p:nvPicPr>
            <p:cNvPr id="5" name="yt_image_12844">
              <a:extLst>
                <a:ext uri="">
  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7169870" cy="3008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2846" descr="{&quot;rangeId&quot;:0,&quot;IgnoreLineSpacing&quot;:1}"/>
            <p:cNvSpPr txBox="1"/>
            <p:nvPr/>
          </p:nvSpPr>
          <p:spPr>
            <a:xfrm>
              <a:off x="2445567" y="30443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8" name="yt_shape_12848"/>
          <p:cNvSpPr txBox="1"/>
          <p:nvPr/>
        </p:nvSpPr>
        <p:spPr>
          <a:xfrm>
            <a:off x="540120" y="76481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分别求出甲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乙三项成绩之和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3f7ae"/>
              </a:rPr>
              <a:t>并指出会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3f7ae"/>
              </a:rPr>
              <a:t>录用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谁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12849" name="yt_shape_12849"/>
          <p:cNvSpPr txBox="1"/>
          <p:nvPr/>
        </p:nvSpPr>
        <p:spPr>
          <a:xfrm>
            <a:off x="540000" y="1424282"/>
            <a:ext cx="10187084" cy="221599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甲三项成绩之和为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）；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乙三项成绩之和为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录用规则是成绩高者被录用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＞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会录用甲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4" name="yt_shape_12844" title="H_283.3314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511890" y="3284990"/>
            <a:ext cx="5386830" cy="2703464"/>
            <a:chOff x="0" y="0"/>
            <a:chExt cx="7169870" cy="3598310"/>
          </a:xfrm>
        </p:grpSpPr>
        <p:pic>
          <p:nvPicPr>
            <p:cNvPr id="5" name="yt_image_12844">
              <a:extLst>
                <a:ext uri="">
  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7169870" cy="3008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2846" descr="{&quot;rangeId&quot;:0,&quot;IgnoreLineSpacing&quot;:1}"/>
            <p:cNvSpPr txBox="1"/>
            <p:nvPr/>
          </p:nvSpPr>
          <p:spPr>
            <a:xfrm>
              <a:off x="2445567" y="30443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8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8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8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8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49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0" name="yt_shape_12850"/>
          <p:cNvSpPr txBox="1"/>
          <p:nvPr/>
        </p:nvSpPr>
        <p:spPr>
          <a:xfrm>
            <a:off x="540119" y="54000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若将甲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乙的三项测试成绩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ba9ed"/>
              </a:rPr>
              <a:t>按照扇形统计图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各项所占之比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d4235"/>
              </a:rPr>
              <a:t>分别计算两人各自的综合成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并判断是否会改变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中的录用结果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2851" name="yt_shape_12851" title="H_283.33148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2279735" y="2229778"/>
            <a:ext cx="7169870" cy="3598310"/>
            <a:chOff x="0" y="0"/>
            <a:chExt cx="7169870" cy="3598310"/>
          </a:xfrm>
        </p:grpSpPr>
        <p:pic>
          <p:nvPicPr>
            <p:cNvPr id="3" name="yt_image_12851">
              <a:extLst>
                <a:ext uri="">
  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7169870" cy="3008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853" name="yt_shape_12853" descr="{&quot;rangeId&quot;:0,&quot;IgnoreLineSpacing&quot;:1}"/>
            <p:cNvSpPr txBox="1"/>
            <p:nvPr/>
          </p:nvSpPr>
          <p:spPr>
            <a:xfrm>
              <a:off x="2445567" y="3044312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10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855" name="yt_shape_12855"/>
              <p:cNvSpPr txBox="1"/>
              <p:nvPr/>
            </p:nvSpPr>
            <p:spPr>
              <a:xfrm>
                <a:off x="540000" y="404790"/>
                <a:ext cx="11190564" cy="6086282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/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由图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可知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能力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所占比例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𝟏𝟖𝟎</m:t>
                        </m:r>
                        <m:r>
                          <m:rPr>
                            <m:nor/>
                          </m:rP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°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𝟑𝟔𝟎</m:t>
                        </m:r>
                        <m:r>
                          <m:rPr>
                            <m:nor/>
                          </m:rP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°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</a:p>
              <a:p>
                <a:pPr algn="l" eaLnBrk="1" latinLnBrk="0" hangingPunct="0"/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学历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所占比例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𝟏𝟐𝟎</m:t>
                        </m:r>
                        <m:r>
                          <m:rPr>
                            <m:nor/>
                          </m:rP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°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𝟑𝟔𝟎</m:t>
                        </m:r>
                        <m:r>
                          <m:rPr>
                            <m:nor/>
                          </m:rP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°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</a:p>
              <a:p>
                <a:pPr algn="l" eaLnBrk="1" latinLnBrk="0" hangingPunct="0"/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经验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所占比例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𝟔𝟎</m:t>
                        </m:r>
                        <m:r>
                          <m:rPr>
                            <m:nor/>
                          </m:rP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°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𝟑𝟔𝟎</m:t>
                        </m:r>
                        <m:r>
                          <m:rPr>
                            <m:nor/>
                          </m:rP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°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/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∴“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能力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”“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学历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”“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经验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的占比为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∶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∶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/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则甲的综合成绩为</a:t>
                </a:r>
              </a:p>
              <a:p>
                <a:pPr algn="l" eaLnBrk="1" latinLnBrk="0" hangingPunct="0"/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）；</a:t>
                </a:r>
              </a:p>
              <a:p>
                <a:pPr algn="l" eaLnBrk="1" latinLnBrk="0" hangingPunct="0"/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乙的综合成绩为</a:t>
                </a:r>
              </a:p>
              <a:p>
                <a:pPr algn="l" eaLnBrk="1" latinLnBrk="0" hangingPunct="0"/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28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lvl="0" hangingPunct="0"/>
                <a:r>
                  <a:rPr lang="en-US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28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＞</a:t>
                </a:r>
                <a:r>
                  <a:rPr lang="en-US" altLang="zh-CN" sz="28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会录用乙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故会改变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28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中的录用结果</a:t>
                </a:r>
                <a:r>
                  <a:rPr lang="en-US" altLang="zh-CN" sz="28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 sz="2800">
                  <a:solidFill>
                    <a:srgbClr val="FF0000"/>
                  </a:solidFill>
                </a:endParaRPr>
              </a:p>
              <a:p>
                <a:pPr algn="l" eaLnBrk="1" latinLnBrk="0" hangingPunct="0"/>
                <a:endParaRPr lang="en-US" altLang="zh-CN" sz="2800" b="1" i="0" u="none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12855" name="yt_shape_128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04790"/>
                <a:ext cx="11190564" cy="6086282"/>
              </a:xfrm>
              <a:prstGeom prst="rect">
                <a:avLst/>
              </a:prstGeom>
              <a:blipFill>
                <a:blip r:embed="rId2"/>
                <a:stretch>
                  <a:fillRect l="-19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yt_image_12851">
            <a:extLst>
              <a:ext uri="">
                <a16:creationId xmlns:a16="http://schemas.microsoft.com/office/drawing/2014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62265"/>
          <a:stretch/>
        </p:blipFill>
        <p:spPr bwMode="auto">
          <a:xfrm>
            <a:off x="8616175" y="1268850"/>
            <a:ext cx="2705560" cy="30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8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8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8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8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8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8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8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8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8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8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8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8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55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8" name="yt_shape_12858"/>
          <p:cNvSpPr txBox="1"/>
          <p:nvPr/>
        </p:nvSpPr>
        <p:spPr>
          <a:xfrm>
            <a:off x="4138734" y="1251241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2857" name="yt_image_12857">
            <a:extLst>
              <a:ext uri="">
                <a16:creationId xmlns:a16="http://schemas.microsoft.com/office/drawing/2014/main" xmlns:a14="http://schemas.microsoft.com/office/drawing/2010/main" xmlns:p14="http://schemas.microsoft.com/office/powerpoint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1271895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60" name="yt_shape_12860"/>
          <p:cNvSpPr txBox="1"/>
          <p:nvPr/>
        </p:nvSpPr>
        <p:spPr>
          <a:xfrm>
            <a:off x="3548026" y="1832153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12861" name="yt_shape_12861"/>
          <p:cNvSpPr txBox="1"/>
          <p:nvPr/>
        </p:nvSpPr>
        <p:spPr>
          <a:xfrm>
            <a:off x="540119" y="2436939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某中学八年级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ec5a7"/>
              </a:rPr>
              <a:t>班的一次数学测试的平均成绩为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男生的平均成绩为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女生的平均成绩为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c3d58"/>
              </a:rPr>
              <a:t>77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则该班男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女生人数之比为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862" name="yt_table_12862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262068"/>
              </p:ext>
            </p:extLst>
          </p:nvPr>
        </p:nvGraphicFramePr>
        <p:xfrm>
          <a:off x="540085" y="4149720"/>
          <a:ext cx="6264910" cy="1097280"/>
        </p:xfrm>
        <a:graphic>
          <a:graphicData uri="http://schemas.openxmlformats.org/drawingml/2006/table">
            <a:tbl>
              <a:tblPr/>
              <a:tblGrid>
                <a:gridCol w="3145155">
                  <a:extLst>
                    <a:ext uri="{9D8B030D-6E8A-4147-A177-3AD203B41FA5}">
                      <a16:colId xmlns:a16="http://schemas.microsoft.com/office/drawing/2014/main" val="10329"/>
                    </a:ext>
                  </a:extLst>
                </a:gridCol>
                <a:gridCol w="3119755">
                  <a:extLst>
                    <a:ext uri="{9D8B030D-6E8A-4147-A177-3AD203B41FA5}">
                      <a16:colId xmlns:a16="http://schemas.microsoft.com/office/drawing/2014/main" val="103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∶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∶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∶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∶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8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80A42A2B-0B52-0637-A821-A61D7A243EC5}"/>
              </a:ext>
            </a:extLst>
          </p:cNvPr>
          <p:cNvSpPr txBox="1"/>
          <p:nvPr/>
        </p:nvSpPr>
        <p:spPr>
          <a:xfrm>
            <a:off x="7790707" y="3487413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6" name="yt_shape_12796"/>
          <p:cNvSpPr txBox="1"/>
          <p:nvPr/>
        </p:nvSpPr>
        <p:spPr>
          <a:xfrm>
            <a:off x="4393046" y="1523503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2795" name="yt_image_12795" title="H_37.75">
            <a:extLst>
              <a:ext uri="">
                <a16:creationId xmlns:a16="http://schemas.microsoft.com/office/drawing/2014/main" xmlns:a14="http://schemas.microsoft.com/office/drawing/2010/main" xmlns:m="http://schemas.openxmlformats.org/officeDocument/2006/math" xmlns:p14="http://schemas.microsoft.com/office/powerpoint/2010/main" xmlns:mc="http://schemas.openxmlformats.org/markup-compatibility/2006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1559238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98" name="yt_shape_12798"/>
          <p:cNvSpPr txBox="1"/>
          <p:nvPr/>
        </p:nvSpPr>
        <p:spPr>
          <a:xfrm>
            <a:off x="540120" y="2089337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河南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若一组数据中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d0f2"/>
              </a:rPr>
              <a:t>个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则这组数据的平均数是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799" name="yt_table_12799" title="H_135.96504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6028151"/>
                  </p:ext>
                </p:extLst>
              </p:nvPr>
            </p:nvGraphicFramePr>
            <p:xfrm>
              <a:off x="540085" y="3248121"/>
              <a:ext cx="7520306" cy="1726756"/>
            </p:xfrm>
            <a:graphic>
              <a:graphicData uri="http://schemas.openxmlformats.org/drawingml/2006/table">
                <a:tbl>
                  <a:tblPr/>
                  <a:tblGrid>
                    <a:gridCol w="3829368">
                      <a:extLst>
                        <a:ext uri="{9D8B030D-6E8A-4147-A177-3AD203B41FA5}">
                          <a16:colId xmlns:a16="http://schemas.microsoft.com/office/drawing/2014/main" val="10308"/>
                        </a:ext>
                      </a:extLst>
                    </a:gridCol>
                    <a:gridCol w="3690938">
                      <a:extLst>
                        <a:ext uri="{9D8B030D-6E8A-4147-A177-3AD203B41FA5}">
                          <a16:colId xmlns:a16="http://schemas.microsoft.com/office/drawing/2014/main" val="1030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20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B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𝟏𝟎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𝒂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+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𝟐𝟎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𝒃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+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𝟑𝟎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𝒄</m:t>
                                  </m:r>
                                </m:num>
                                <m:den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𝟏𝟎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+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𝟐𝟎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+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𝟑𝟎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2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C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𝟏𝟎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+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𝟐𝟎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+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𝟑𝟎</m:t>
                                  </m:r>
                                </m:num>
                                <m:den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𝒂</m:t>
                                  </m:r>
                                  <m:r>
                                    <a:rPr lang="zh-CN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＋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𝒃</m:t>
                                  </m:r>
                                  <m:r>
                                    <a:rPr lang="zh-CN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＋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𝒄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D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15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𝟏𝟎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𝒂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+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𝟐𝟎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𝒃</m:t>
                                  </m:r>
                                  <m:r>
                                    <a:rPr lang="zh-CN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＋</m:t>
                                  </m:r>
                                  <m:r>
                                    <a:rPr lang="en-US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𝟑𝟎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𝒄</m:t>
                                  </m:r>
                                </m:num>
                                <m:den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𝒂</m:t>
                                  </m:r>
                                  <m:r>
                                    <a:rPr lang="zh-CN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＋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𝒃</m:t>
                                  </m:r>
                                  <m:r>
                                    <a:rPr lang="zh-CN" altLang="zh-CN" sz="3600" b="1" i="0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＋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1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𝒄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1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206"/>
                      </a:ext>
                    </a:extLst>
                  </a:tr>
                </a:tbl>
              </a:graphicData>
            </a:graphic>
          </p:graphicFrame>
        </mc:Choice>
        <mc:Fallback xmlns:a16="http://schemas.microsoft.com/office/drawing/2014/main" xmlns:m="http://schemas.openxmlformats.org/officeDocument/2006/math" xmlns:p14="http://schemas.microsoft.com/office/powerpoint/2010/main" xmlns="">
          <p:graphicFrame>
            <p:nvGraphicFramePr>
              <p:cNvPr id="12799" name="yt_table_12799" descr="{&quot;rangeId&quot;:2,&quot;type&quot;:&quot;Option&quot;}" title="H_135.96504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6028151"/>
                  </p:ext>
                </p:extLst>
              </p:nvPr>
            </p:nvGraphicFramePr>
            <p:xfrm>
              <a:off x="540085" y="2264618"/>
              <a:ext cx="7520306" cy="1726756"/>
            </p:xfrm>
            <a:graphic>
              <a:graphicData uri="http://schemas.openxmlformats.org/drawingml/2006/table">
                <a:tbl>
                  <a:tblPr/>
                  <a:tblGrid>
                    <a:gridCol w="3829368">
                      <a:extLst>
                        <a:ext uri="{9D8B030D-6E8A-4147-A177-3AD203B41FA5}">
                          <a16:colId xmlns:a16="http://schemas.microsoft.com/office/drawing/2014/main" val="10308"/>
                        </a:ext>
                      </a:extLst>
                    </a:gridCol>
                    <a:gridCol w="3690938">
                      <a:extLst>
                        <a:ext uri="{9D8B030D-6E8A-4147-A177-3AD203B41FA5}">
                          <a16:colId xmlns:a16="http://schemas.microsoft.com/office/drawing/2014/main" val="10309"/>
                        </a:ext>
                      </a:extLst>
                    </a:gridCol>
                  </a:tblGrid>
                  <a:tr h="800989">
                    <a:tc>
                      <a:txBody>
                        <a:bodyPr/>
                        <a:lstStyle/>
                        <a:p>
                          <a:pPr marL="672380" indent="-672380" algn="l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A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 20</a:t>
                          </a:r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3"/>
                          <a:stretch>
                            <a:fillRect l="-103795" t="-5303" b="-1303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05"/>
                      </a:ext>
                    </a:extLst>
                  </a:tr>
                  <a:tr h="92576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3"/>
                          <a:stretch>
                            <a:fillRect t="-91447" r="-96343" b="-1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9522" cmpd="sng">
                          <a:noFill/>
                        </a:lnL>
                        <a:lnR w="9522" cmpd="sng">
                          <a:noFill/>
                        </a:lnR>
                        <a:lnT w="9522" cmpd="sng">
                          <a:noFill/>
                        </a:lnT>
                        <a:lnB w="9522" cmpd="sng">
                          <a:noFill/>
                        </a:lnB>
                        <a:blipFill>
                          <a:blip r:embed="rId3"/>
                          <a:stretch>
                            <a:fillRect l="-103795" t="-91447" b="-131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0EA13031-55E8-7EB3-474A-8D8992A45638}"/>
              </a:ext>
            </a:extLst>
          </p:cNvPr>
          <p:cNvSpPr txBox="1"/>
          <p:nvPr/>
        </p:nvSpPr>
        <p:spPr>
          <a:xfrm>
            <a:off x="6871546" y="2591171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4" name="yt_shape_12864"/>
          <p:cNvSpPr txBox="1"/>
          <p:nvPr/>
        </p:nvSpPr>
        <p:spPr>
          <a:xfrm>
            <a:off x="540119" y="620805"/>
            <a:ext cx="11111878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下表是八年级学生小林的学期成绩单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fe62e,isEnd"/>
              </a:rPr>
              <a:t>：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由于不小心沾上了墨水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a6096,isEnd"/>
              </a:rPr>
              <a:t>他数学的平时成绩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a6096,isEnd"/>
              </a:rPr>
              <a:t>看不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到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小林去问了数学课代表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7dc10,isEnd"/>
              </a:rPr>
              <a:t>课代表说他也不知道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7dc10,isEnd"/>
              </a:rPr>
              <a:t>小林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平时成绩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但他说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a2e96,isEnd"/>
              </a:rPr>
              <a:t>我知道老师核算学期总成绩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a2e96,isEnd"/>
              </a:rPr>
              <a:t>的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方法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就是期中成绩与平时成绩各占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8c6a1,isEnd"/>
              </a:rPr>
              <a:t>而期末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8c6a1,isEnd"/>
              </a:rPr>
              <a:t>成绩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占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.”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小林核算了语文成绩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％＋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6828,isEnd"/>
              </a:rPr>
              <a:t>％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％＝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77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完全正确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a60c0,isEnd"/>
              </a:rPr>
              <a:t>他再次核对了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a60c0,isEnd"/>
              </a:rPr>
              <a:t>英语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成绩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同样如课代表所说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那么按上述方法核算的话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9c2e,isEnd"/>
              </a:rPr>
              <a:t>，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小林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的数学平时成绩是</a:t>
            </a:r>
            <a:r>
              <a:rPr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F6A842F-13DC-3E1F-2D05-20A75FBB48B0}"/>
              </a:ext>
            </a:extLst>
          </p:cNvPr>
          <p:cNvSpPr txBox="1"/>
          <p:nvPr/>
        </p:nvSpPr>
        <p:spPr>
          <a:xfrm>
            <a:off x="6154140" y="3056645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graphicFrame>
        <p:nvGraphicFramePr>
          <p:cNvPr id="4" name="yt_table_12865" title="H_201.6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407922"/>
              </p:ext>
            </p:extLst>
          </p:nvPr>
        </p:nvGraphicFramePr>
        <p:xfrm>
          <a:off x="540000" y="3804530"/>
          <a:ext cx="11111997" cy="20726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68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0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02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02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227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656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学科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期中成绩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期末成绩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平时成绩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学期总成绩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56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语文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56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数学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 sz="2800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56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英语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7" name="yt_shape_12867"/>
          <p:cNvSpPr txBox="1"/>
          <p:nvPr/>
        </p:nvSpPr>
        <p:spPr>
          <a:xfrm>
            <a:off x="540120" y="75955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某校举办八年级学生数学素养大赛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e9272"/>
              </a:rPr>
              <a:t>比赛共设四个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项目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七巧板拼图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趣题巧解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数学应用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魔方复原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d78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每个项目得分都按一定百分比折算后记入总分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ddc18"/>
              </a:rPr>
              <a:t>下表为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丙三位同学的得分情况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）：</a:t>
            </a:r>
          </a:p>
        </p:txBody>
      </p:sp>
      <p:graphicFrame>
        <p:nvGraphicFramePr>
          <p:cNvPr id="12868" name="yt_table_12868" title="H_201.6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080134"/>
              </p:ext>
            </p:extLst>
          </p:nvPr>
        </p:nvGraphicFramePr>
        <p:xfrm>
          <a:off x="540000" y="3178693"/>
          <a:ext cx="11111997" cy="25603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68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48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02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02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8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学生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七巧板拼图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趣题巧解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数学应用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魔方复原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甲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0" name="yt_shape_12870"/>
          <p:cNvSpPr txBox="1"/>
          <p:nvPr/>
        </p:nvSpPr>
        <p:spPr>
          <a:xfrm>
            <a:off x="540120" y="540000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比赛后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甲猜测七巧板拼图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趣题巧解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facea"/>
              </a:rPr>
              <a:t>数学应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魔方复原这四项得分分别按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4ca17"/>
              </a:rPr>
              <a:t>30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折算后记入总分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根据猜测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求出甲的总分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12871" name="yt_shape_12871"/>
          <p:cNvSpPr txBox="1"/>
          <p:nvPr/>
        </p:nvSpPr>
        <p:spPr>
          <a:xfrm>
            <a:off x="540119" y="2252781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甲的总分为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66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89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86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79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1_50c20"/>
              </a:rPr>
              <a:t>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71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3" name="yt_shape_12873"/>
          <p:cNvSpPr txBox="1"/>
          <p:nvPr/>
        </p:nvSpPr>
        <p:spPr>
          <a:xfrm>
            <a:off x="540120" y="2911846"/>
            <a:ext cx="11492915" cy="310933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8_90ebc"/>
              </a:rPr>
              <a:t>甲、乙、丙三人的七巧板拼图和魔方复原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两项得分相同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/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乙、丙的这两项得分折算后的分数和与甲相同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2_0cb1a"/>
              </a:rPr>
              <a:t>也是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/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设趣题巧解所占的百分比为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0_8bff5"/>
              </a:rPr>
              <a:t>数学应用所占的</a:t>
            </a:r>
            <a:r>
              <a:rPr lang="zh-CN" altLang="zh-CN" sz="3600" b="1" i="0" u="none" spc="-20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0_8bff5"/>
              </a:rPr>
              <a:t>百分比</a:t>
            </a:r>
            <a:r>
              <a:rPr lang="zh-CN" altLang="zh-CN" sz="3600" b="1" i="0" u="none" spc="-200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为</a:t>
            </a:r>
            <a:r>
              <a:rPr lang="en-US" altLang="zh-CN" sz="3600" b="1" i="1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y</a:t>
            </a:r>
            <a:r>
              <a:rPr lang="en-US" altLang="zh-CN" sz="3600" b="1" i="0" u="none" spc="-2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endParaRPr lang="en-US" altLang="zh-CN" sz="3600" b="1" i="0" u="none" spc="-200">
              <a:solidFill>
                <a:srgbClr val="FF0000"/>
              </a:solidFill>
              <a:effectLst/>
              <a:latin typeface="宋体" pitchFamily="36"/>
              <a:ea typeface="宋体" pitchFamily="36"/>
            </a:endParaRPr>
          </a:p>
        </p:txBody>
      </p:sp>
      <p:sp>
        <p:nvSpPr>
          <p:cNvPr id="3" name="yt_shape_12872"/>
          <p:cNvSpPr txBox="1"/>
          <p:nvPr/>
        </p:nvSpPr>
        <p:spPr>
          <a:xfrm>
            <a:off x="540119" y="68361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本次大赛组委会最后决定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总分为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分以上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4130"/>
              </a:rPr>
              <a:t>包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的学生获一等奖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现获悉乙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cec32"/>
              </a:rPr>
              <a:t>丙的总分分别是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甲的七巧板拼图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ef710"/>
              </a:rPr>
              <a:t>魔方复原两项得分折算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后的分数和是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问甲能否获得这次比赛一等奖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8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8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73" grpId="0" uiExpand="1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2">
                <a:extLst>
                  <a:ext uri="{FF2B5EF4-FFF2-40B4-BE49-F238E27FC236}">
                    <a16:creationId xmlns:a16="http://schemas.microsoft.com/office/drawing/2014/main" id="{81E2B090-5ACB-CC8E-F7DA-4B8B13364325}"/>
                  </a:ext>
                </a:extLst>
              </p:cNvPr>
              <p:cNvSpPr txBox="1"/>
              <p:nvPr/>
            </p:nvSpPr>
            <p:spPr>
              <a:xfrm>
                <a:off x="540120" y="908825"/>
                <a:ext cx="7636706" cy="1661993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rtlCol="0">
                <a:noAutofit/>
              </a:bodyPr>
              <a:lstStyle/>
              <a:p>
                <a:pPr hangingPunct="0"/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由题意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𝟐𝟎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+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𝟔𝟎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+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𝟖𝟎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𝒚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=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𝟕𝟎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𝟐𝟎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+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𝟖𝟎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+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𝟗𝟎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𝒚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=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𝟖𝟎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hangingPunct="0"/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spc="375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=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𝟎</m:t>
                            </m:r>
                            <m:r>
                              <m:rPr>
                                <m:nor/>
                              </m:rP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.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𝟑</m:t>
                            </m:r>
                            <m:r>
                              <m:rPr>
                                <m:nor/>
                              </m:rPr>
                              <a:rPr lang="zh-CN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𝒚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=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𝟎</m:t>
                            </m:r>
                            <m:r>
                              <m:rPr>
                                <m:nor/>
                              </m:rP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.</m:t>
                            </m:r>
                            <m: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</m:t>
                            </m:r>
                            <m:r>
                              <m:rPr>
                                <m:nor/>
                              </m:rPr>
                              <a:rPr lang="en-US" altLang="zh-CN" sz="3600" b="1">
                                <a:solidFill>
                                  <a:srgbClr val="FF0000"/>
                                </a:solidFill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hangingPunct="0"/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甲的总分为</a:t>
                </a:r>
                <a:endParaRPr lang="en-US" altLang="zh-CN" sz="3600" b="1">
                  <a:solidFill>
                    <a:srgbClr val="FF0000"/>
                  </a:solidFill>
                  <a:latin typeface="宋体" pitchFamily="36"/>
                  <a:ea typeface="宋体" pitchFamily="36"/>
                </a:endParaRP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20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89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0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86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0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81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81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＞</a:t>
                </a: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80</a:t>
                </a:r>
                <a:r>
                  <a:rPr lang="zh-CN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甲能获得这次比赛一等奖</a:t>
                </a:r>
                <a:r>
                  <a:rPr lang="en-US" altLang="zh-CN" sz="36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yt_shape_2">
                <a:extLst>
                  <a:ext uri="{FF2B5EF4-FFF2-40B4-BE49-F238E27FC236}">
                    <a16:creationId xmlns:a16="http://schemas.microsoft.com/office/drawing/2014/main" id="{81E2B090-5ACB-CC8E-F7DA-4B8B133643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20" y="908825"/>
                <a:ext cx="7636706" cy="1661993"/>
              </a:xfrm>
              <a:prstGeom prst="rect">
                <a:avLst/>
              </a:prstGeom>
              <a:blipFill>
                <a:blip r:embed="rId2"/>
                <a:stretch>
                  <a:fillRect l="-3674" r="-2955" b="-193773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" name="yt_shape_12800"/>
          <p:cNvSpPr txBox="1"/>
          <p:nvPr/>
        </p:nvSpPr>
        <p:spPr>
          <a:xfrm>
            <a:off x="540119" y="184135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江西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6_931a2"/>
              </a:rPr>
              <a:t>某市规定学生的学期体育成绩满分为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期中成绩占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期末成绩占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672f6"/>
              </a:rPr>
              <a:t>小彤的两项成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绩依次为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7102a"/>
              </a:rPr>
              <a:t>则小彤这学期的体育成绩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7102a"/>
              </a:rPr>
              <a:t>为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 spc="-200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801" name="yt_table_12801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106685"/>
              </p:ext>
            </p:extLst>
          </p:nvPr>
        </p:nvGraphicFramePr>
        <p:xfrm>
          <a:off x="540085" y="3600410"/>
          <a:ext cx="9787892" cy="548640"/>
        </p:xfrm>
        <a:graphic>
          <a:graphicData uri="http://schemas.openxmlformats.org/drawingml/2006/table">
            <a:tbl>
              <a:tblPr/>
              <a:tblGrid>
                <a:gridCol w="2686368">
                  <a:extLst>
                    <a:ext uri="{9D8B030D-6E8A-4147-A177-3AD203B41FA5}">
                      <a16:colId xmlns:a16="http://schemas.microsoft.com/office/drawing/2014/main" val="10310"/>
                    </a:ext>
                  </a:extLst>
                </a:gridCol>
                <a:gridCol w="2660968">
                  <a:extLst>
                    <a:ext uri="{9D8B030D-6E8A-4147-A177-3AD203B41FA5}">
                      <a16:colId xmlns:a16="http://schemas.microsoft.com/office/drawing/2014/main" val="10311"/>
                    </a:ext>
                  </a:extLst>
                </a:gridCol>
                <a:gridCol w="2686368">
                  <a:extLst>
                    <a:ext uri="{9D8B030D-6E8A-4147-A177-3AD203B41FA5}">
                      <a16:colId xmlns:a16="http://schemas.microsoft.com/office/drawing/2014/main" val="10312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10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56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07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1A7ADE04-2AD4-B741-7EFD-D12682CEEB0E}"/>
              </a:ext>
            </a:extLst>
          </p:cNvPr>
          <p:cNvSpPr txBox="1"/>
          <p:nvPr/>
        </p:nvSpPr>
        <p:spPr>
          <a:xfrm>
            <a:off x="9906014" y="292496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3" name="yt_shape_12803"/>
          <p:cNvSpPr txBox="1"/>
          <p:nvPr/>
        </p:nvSpPr>
        <p:spPr>
          <a:xfrm>
            <a:off x="540119" y="54000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李老师参加本校青年数学教师优质课比赛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708f3"/>
              </a:rPr>
              <a:t>笔试得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微型课得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教学反思得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86f36"/>
              </a:rPr>
              <a:t>按照如图所示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的笔试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微型课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教学反思的权重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d6f40"/>
              </a:rPr>
              <a:t>李老师的综合成绩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88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	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90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	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91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	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92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</a:p>
        </p:txBody>
      </p:sp>
      <p:grpSp>
        <p:nvGrpSpPr>
          <p:cNvPr id="12804" name="yt_shape_12804" title="H_249.20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957381" y="3284990"/>
            <a:ext cx="3370774" cy="2820053"/>
            <a:chOff x="0" y="0"/>
            <a:chExt cx="3707851" cy="3102058"/>
          </a:xfrm>
        </p:grpSpPr>
        <p:pic>
          <p:nvPicPr>
            <p:cNvPr id="2" name="yt_image_12804">
              <a:extLst>
                <a:ext uri="">
                  <a16:creationId xmlns:a16="http://schemas.microsoft.com/office/drawing/2014/main" xmlns:a14="http://schemas.microsoft.com/office/drawing/2010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064122" cy="2574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806" name="yt_shape_12806" descr="{&quot;rangeId&quot;:0,&quot;IgnoreLineSpacing&quot;:1}"/>
            <p:cNvSpPr txBox="1"/>
            <p:nvPr/>
          </p:nvSpPr>
          <p:spPr>
            <a:xfrm>
              <a:off x="243609" y="2548060"/>
              <a:ext cx="3464242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　　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A2497CE0-C3F4-B248-B3FA-141A445430C3}"/>
              </a:ext>
            </a:extLst>
          </p:cNvPr>
          <p:cNvSpPr txBox="1"/>
          <p:nvPr/>
        </p:nvSpPr>
        <p:spPr>
          <a:xfrm>
            <a:off x="1826471" y="213911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8" name="yt_shape_12808"/>
          <p:cNvSpPr txBox="1"/>
          <p:nvPr/>
        </p:nvSpPr>
        <p:spPr>
          <a:xfrm>
            <a:off x="540119" y="214100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山东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小华参加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强国有我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edea2,isEnd"/>
              </a:rPr>
              <a:t>主题演讲比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其演讲形象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内容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效果三项的成绩分别是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9fd06,isEnd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若将三项得分依次按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190e1,isEnd"/>
              </a:rPr>
              <a:t>的比例确定最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终成绩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则小华的最终比赛成绩为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C36FDA4-8011-3E4D-D99A-FE185D86BDC2}"/>
              </a:ext>
            </a:extLst>
          </p:cNvPr>
          <p:cNvSpPr txBox="1"/>
          <p:nvPr/>
        </p:nvSpPr>
        <p:spPr>
          <a:xfrm>
            <a:off x="7790707" y="374011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91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9" name="yt_shape_12809"/>
          <p:cNvSpPr txBox="1"/>
          <p:nvPr/>
        </p:nvSpPr>
        <p:spPr>
          <a:xfrm>
            <a:off x="540120" y="64825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某餐厅供应单价分别为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3baf3,isEnd"/>
              </a:rPr>
              <a:t>元三种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价格的手抓饭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7_d72f3,isEnd"/>
              </a:rPr>
              <a:t>如图是该餐厅某月销售手抓饭情况的扇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形统计图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9_ca803,isEnd"/>
              </a:rPr>
              <a:t>根据该统计图可算得该餐厅销售手抓饭的平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均单价为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12810" name="yt_image_12810" title="H_171.5">
            <a:extLst>
              <a:ext uri="">
                <a16:creationId xmlns:a16="http://schemas.microsoft.com/office/drawing/2014/main" xmlns:p14="http://schemas.microsoft.com/office/powerpoint/2010/main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9500" y="2830681"/>
            <a:ext cx="2246350" cy="21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12" name="yt_shape_12812"/>
          <p:cNvSpPr txBox="1"/>
          <p:nvPr/>
        </p:nvSpPr>
        <p:spPr>
          <a:xfrm>
            <a:off x="5039500" y="5059039"/>
            <a:ext cx="262251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F863598-3488-F3FB-D394-BD3A891F149E}"/>
              </a:ext>
            </a:extLst>
          </p:cNvPr>
          <p:cNvSpPr txBox="1"/>
          <p:nvPr/>
        </p:nvSpPr>
        <p:spPr>
          <a:xfrm>
            <a:off x="2744047" y="2247364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17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13" name="yt_shape_12813"/>
          <p:cNvSpPr txBox="1"/>
          <p:nvPr/>
        </p:nvSpPr>
        <p:spPr>
          <a:xfrm>
            <a:off x="540119" y="944520"/>
            <a:ext cx="1111199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现有甲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乙两种糖果的单价与千克数如下表所示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aphicFrame>
        <p:nvGraphicFramePr>
          <p:cNvPr id="12814" name="yt_table_12814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171124"/>
              </p:ext>
            </p:extLst>
          </p:nvPr>
        </p:nvGraphicFramePr>
        <p:xfrm>
          <a:off x="540000" y="1701670"/>
          <a:ext cx="11111999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292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9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96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种类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甲种糖果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乙种糖果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单价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（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元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千克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千克数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816" name="yt_shape_12816"/>
          <p:cNvSpPr txBox="1"/>
          <p:nvPr/>
        </p:nvSpPr>
        <p:spPr>
          <a:xfrm>
            <a:off x="540119" y="389148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将这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千克甲种糖果和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千克乙种糖果混合成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a88a8,isEnd"/>
              </a:rPr>
              <a:t>千克什锦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糖果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若商家用加权平均数来确定什锦糖果的单价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4218,isEnd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千克什锦糖果的单价为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/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千克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76EF80B-B77C-117E-1CBF-6B73D33D884E}"/>
              </a:ext>
            </a:extLst>
          </p:cNvPr>
          <p:cNvSpPr txBox="1"/>
          <p:nvPr/>
        </p:nvSpPr>
        <p:spPr>
          <a:xfrm>
            <a:off x="6184158" y="4941960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17" name="yt_shape_12817"/>
          <p:cNvSpPr txBox="1"/>
          <p:nvPr/>
        </p:nvSpPr>
        <p:spPr>
          <a:xfrm>
            <a:off x="540119" y="75955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AEEF"/>
                </a:solidFill>
                <a:effectLst/>
                <a:latin typeface="Times New Roman" pitchFamily="36"/>
                <a:ea typeface="黑体" pitchFamily="36"/>
              </a:rPr>
              <a:t>【教材改编】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某公司招聘职员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9f0bd"/>
              </a:rPr>
              <a:t>乙两位候选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人进行了面试和笔试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面试中包括形体和口才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68d61"/>
              </a:rPr>
              <a:t>笔试中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包括专业水平和创新能力考察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他们的成绩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百分制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544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如下表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2818" name="yt_table_12818" title="H_201.6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760061"/>
              </p:ext>
            </p:extLst>
          </p:nvPr>
        </p:nvGraphicFramePr>
        <p:xfrm>
          <a:off x="540000" y="3178693"/>
          <a:ext cx="11111998" cy="25603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922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57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57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8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402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 rowSpan="2"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候选人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面试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 hMerge="1">
                  <a:txBody>
                    <a:bodyPr/>
                    <a:lstStyle/>
                    <a:p>
                      <a:pPr fontAlgn="ctr">
                        <a:lnSpc>
                          <a:spcPct val="100000"/>
                        </a:lnSpc>
                      </a:pPr>
                      <a:endParaRPr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笔试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 hMerge="1">
                  <a:txBody>
                    <a:bodyPr/>
                    <a:lstStyle/>
                    <a:p>
                      <a:pPr fontAlgn="ctr">
                        <a:lnSpc>
                          <a:spcPct val="100000"/>
                        </a:lnSpc>
                      </a:pP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 vMerge="1"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形体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口才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专业水平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创新能力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甲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0" name="yt_shape_12820"/>
          <p:cNvSpPr txBox="1"/>
          <p:nvPr/>
        </p:nvSpPr>
        <p:spPr>
          <a:xfrm>
            <a:off x="540119" y="214100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若公司根据经营性质和岗位要求认为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形体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45bc"/>
              </a:rPr>
              <a:t>口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专业水平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创新能力按照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4e569"/>
              </a:rPr>
              <a:t>的比例确定最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终成绩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请计算甲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乙两人各自的最终成绩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ab826"/>
              </a:rPr>
              <a:t>看看谁将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被录用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27</TotalTime>
  <Words>1084</Words>
  <Application>Microsoft Office PowerPoint</Application>
  <PresentationFormat>宽屏</PresentationFormat>
  <Paragraphs>208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102" baseType="lpstr">
      <vt:lpstr>,isEnd</vt:lpstr>
      <vt:lpstr>_⨹_1_14130</vt:lpstr>
      <vt:lpstr>_⨹_1_34218,isEnd</vt:lpstr>
      <vt:lpstr>_⨹_1_3d0f2</vt:lpstr>
      <vt:lpstr>_⨹_1_498be,isEnd</vt:lpstr>
      <vt:lpstr>_⨹_1_50c20</vt:lpstr>
      <vt:lpstr>_⨹_1_89c2e,isEnd</vt:lpstr>
      <vt:lpstr>_⨹_1_8d786</vt:lpstr>
      <vt:lpstr>_⨹_1_9fd06,isEnd</vt:lpstr>
      <vt:lpstr>_⨹_1_b45bc</vt:lpstr>
      <vt:lpstr>_⨹_1_b5442</vt:lpstr>
      <vt:lpstr>_⨹_1_e6828,isEnd</vt:lpstr>
      <vt:lpstr>_⨹_1_fe62e,isEnd</vt:lpstr>
      <vt:lpstr>_⨹_10_1fbcf</vt:lpstr>
      <vt:lpstr>_⨹_10_8bff5</vt:lpstr>
      <vt:lpstr>_⨹_10_a6096,isEnd</vt:lpstr>
      <vt:lpstr>_⨹_10_e0742</vt:lpstr>
      <vt:lpstr>_⨹_10_ef710</vt:lpstr>
      <vt:lpstr>_⨹_11_18fac</vt:lpstr>
      <vt:lpstr>_⨹_11_7dc10,isEnd</vt:lpstr>
      <vt:lpstr>_⨹_12_7102a</vt:lpstr>
      <vt:lpstr>_⨹_12_d4235</vt:lpstr>
      <vt:lpstr>_⨹_13_a2e96,isEnd</vt:lpstr>
      <vt:lpstr>_⨹_14_ec5a7</vt:lpstr>
      <vt:lpstr>_⨹_16_931a2</vt:lpstr>
      <vt:lpstr>_⨹_17_d72f3,isEnd</vt:lpstr>
      <vt:lpstr>_⨹_18_90ebc</vt:lpstr>
      <vt:lpstr>_⨹_19_ca803,isEnd</vt:lpstr>
      <vt:lpstr>_⨹_2_01d4f</vt:lpstr>
      <vt:lpstr>_⨹_2_06fd3</vt:lpstr>
      <vt:lpstr>_⨹_2_0cb1a</vt:lpstr>
      <vt:lpstr>_⨹_2_4ca17</vt:lpstr>
      <vt:lpstr>_⨹_2_4f83b</vt:lpstr>
      <vt:lpstr>_⨹_2_7e088</vt:lpstr>
      <vt:lpstr>_⨹_2_b487b,isEnd</vt:lpstr>
      <vt:lpstr>_⨹_2_b73c5,isEnd</vt:lpstr>
      <vt:lpstr>_⨹_2_c3d58</vt:lpstr>
      <vt:lpstr>_⨹_2_e04b3,isEnd</vt:lpstr>
      <vt:lpstr>_⨹_3_3baf3,isEnd</vt:lpstr>
      <vt:lpstr>_⨹_3_68d61</vt:lpstr>
      <vt:lpstr>_⨹_3_708f3</vt:lpstr>
      <vt:lpstr>_⨹_3_ddc18</vt:lpstr>
      <vt:lpstr>_⨹_3_facea</vt:lpstr>
      <vt:lpstr>_⨹_4_487f8</vt:lpstr>
      <vt:lpstr>_⨹_4_88038</vt:lpstr>
      <vt:lpstr>_⨹_4_a88a8,isEnd</vt:lpstr>
      <vt:lpstr>_⨹_4_ab826</vt:lpstr>
      <vt:lpstr>_⨹_4_ee90a</vt:lpstr>
      <vt:lpstr>_⨹_5_2dec9,isEnd</vt:lpstr>
      <vt:lpstr>_⨹_5_5cfbb,isEnd</vt:lpstr>
      <vt:lpstr>_⨹_5_8c6a1,isEnd</vt:lpstr>
      <vt:lpstr>_⨹_5_9f0bd</vt:lpstr>
      <vt:lpstr>_⨹_5_edea2,isEnd</vt:lpstr>
      <vt:lpstr>_⨹_6_17132</vt:lpstr>
      <vt:lpstr>_⨹_6_190e1,isEnd</vt:lpstr>
      <vt:lpstr>_⨹_6_3f7ae</vt:lpstr>
      <vt:lpstr>_⨹_6_4e569</vt:lpstr>
      <vt:lpstr>_⨹_6_672f6</vt:lpstr>
      <vt:lpstr>_⨹_6_86f36</vt:lpstr>
      <vt:lpstr>_⨹_6_e9272</vt:lpstr>
      <vt:lpstr>_⨹_7_af625,isEnd</vt:lpstr>
      <vt:lpstr>_⨹_7_ba9ed</vt:lpstr>
      <vt:lpstr>_⨹_7_cec32</vt:lpstr>
      <vt:lpstr>_⨹_8_a60c0,isEnd</vt:lpstr>
      <vt:lpstr>_⨹_8_d6f40</vt:lpstr>
      <vt:lpstr>_⨹_8_fb846,isEnd</vt:lpstr>
      <vt:lpstr>_⨹_9_47430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20</cp:revision>
  <dcterms:created xsi:type="dcterms:W3CDTF">2024-11-12T00:51:32Z</dcterms:created>
  <dcterms:modified xsi:type="dcterms:W3CDTF">2024-11-24T02:50:47Z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